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Contemporary trends: globalization and global governance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196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Prof. P.V. </a:t>
            </a:r>
            <a:r>
              <a:rPr lang="en-US" sz="3200" dirty="0" err="1" smtClean="0"/>
              <a:t>Rao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6485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Globalization and Global  Governance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Globalization (GB) is the integration of world Trade, Capital, Services – Free Trade is the basic objective of GB -  Economic growth is possible only through free movement of goods, FDI and Services across the borders.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World Trade </a:t>
            </a:r>
            <a:r>
              <a:rPr lang="en-US" dirty="0" err="1"/>
              <a:t>Organisation</a:t>
            </a:r>
            <a:r>
              <a:rPr lang="en-US" dirty="0"/>
              <a:t> (WTO, 1995) is the multilateral institution for encouraging Free Trade – WTO mandates Member Countries to remove restrictions on factors of production.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All States are bound by two basic principles: Most </a:t>
            </a:r>
            <a:r>
              <a:rPr lang="en-US" dirty="0" err="1"/>
              <a:t>Favoured</a:t>
            </a:r>
            <a:r>
              <a:rPr lang="en-US" dirty="0"/>
              <a:t> Nation (MFN); National Treatment.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GAAT (General Agreement on Trade and Tariffs,1947)  and WTO differences – GATT covers only Trade – WTO mandates ALL major areas of international economic transactions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4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WTO Instruments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TRIMS: Trade Related Investment Matters – Enables free and unrestricted movement of Investment (Capital) across the countries – National Treatment is the guiding principle 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Trips: Trade Related Intellectual Property Rights -  Objectives: Global violation of intellectual property rights (IPR ) – Safeguards to IPR – Patent Rights, Copy Rights, Trade Marks etc.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Agreement on Services: free flow of </a:t>
            </a:r>
            <a:r>
              <a:rPr lang="en-US" dirty="0" err="1"/>
              <a:t>labour</a:t>
            </a:r>
            <a:r>
              <a:rPr lang="en-US" dirty="0"/>
              <a:t> – elimination of travel and residence restrictions – employment assurances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Agreement on Agriculture  (</a:t>
            </a:r>
            <a:r>
              <a:rPr lang="en-US" dirty="0" err="1"/>
              <a:t>AoA</a:t>
            </a:r>
            <a:r>
              <a:rPr lang="en-US" dirty="0"/>
              <a:t>) – Free Trade in farm goods  - Market Access to farm products of Developing countries made easier – Special rights to farm exports of Developing countries </a:t>
            </a:r>
          </a:p>
        </p:txBody>
      </p:sp>
    </p:spTree>
    <p:extLst>
      <p:ext uri="{BB962C8B-B14F-4D97-AF65-F5344CB8AC3E}">
        <p14:creationId xmlns:p14="http://schemas.microsoft.com/office/powerpoint/2010/main" val="250624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WTO Violations and Disputes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Violation of WTO Rules : Tariff and– Non-Tariff Barriers (NTBs) – political considerations – SPS ( Sanitary and </a:t>
            </a:r>
            <a:r>
              <a:rPr lang="en-US" dirty="0" err="1"/>
              <a:t>Phyto</a:t>
            </a:r>
            <a:r>
              <a:rPr lang="en-US" dirty="0"/>
              <a:t>-sanitary Standards) </a:t>
            </a:r>
          </a:p>
          <a:p>
            <a:endParaRPr lang="en-US" dirty="0"/>
          </a:p>
          <a:p>
            <a:r>
              <a:rPr lang="en-US" dirty="0"/>
              <a:t>Quotas :  Restrictions on foreign exports  - Imposition of Quota ceilings on foreign exports – Discriminatory Taxes -  Flouting National Treatment and Non-discriminatory principles</a:t>
            </a:r>
          </a:p>
          <a:p>
            <a:endParaRPr lang="en-US" dirty="0"/>
          </a:p>
          <a:p>
            <a:r>
              <a:rPr lang="en-US" dirty="0"/>
              <a:t>Trade disputes: Rising Protectionism: market access restrictions – Dumping allegations – growing trade related disputes.</a:t>
            </a:r>
          </a:p>
          <a:p>
            <a:endParaRPr lang="en-US" dirty="0"/>
          </a:p>
          <a:p>
            <a:r>
              <a:rPr lang="en-US" dirty="0"/>
              <a:t>Resolution of Trade Disputes:  Dispute Settlement Board – Nature of Disputes – Case </a:t>
            </a:r>
            <a:r>
              <a:rPr lang="en-US" dirty="0" smtClean="0"/>
              <a:t>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40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Reform of WTO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Doha Development Round (2001) :  Demand by Developing countries to change WTO philosophy – Emphasis on Economic Development, Not Economic Growth – Pro-poor approach to global trade  </a:t>
            </a:r>
          </a:p>
          <a:p>
            <a:pPr algn="just"/>
            <a:r>
              <a:rPr lang="en-US" dirty="0"/>
              <a:t>Doha Demands: </a:t>
            </a:r>
          </a:p>
          <a:p>
            <a:pPr marL="731520" lvl="1" indent="-457200" algn="just">
              <a:buFont typeface="+mj-lt"/>
              <a:buAutoNum type="alphaLcParenR"/>
            </a:pPr>
            <a:r>
              <a:rPr lang="en-US" dirty="0" smtClean="0"/>
              <a:t>Easy </a:t>
            </a:r>
            <a:r>
              <a:rPr lang="en-US" dirty="0"/>
              <a:t>market access – Reduction of Tariff rates – Abolition of NTBs Special safeguards to trade interests of Developing countries.</a:t>
            </a:r>
          </a:p>
          <a:p>
            <a:pPr marL="731520" lvl="1" indent="-457200" algn="just">
              <a:buFont typeface="+mj-lt"/>
              <a:buAutoNum type="alphaLcParenR"/>
            </a:pPr>
            <a:r>
              <a:rPr lang="en-US" dirty="0" smtClean="0"/>
              <a:t>Prohibition </a:t>
            </a:r>
            <a:r>
              <a:rPr lang="en-US" dirty="0"/>
              <a:t>of Quota restrictions – Abolition of Discriminatory Taxes – Respect for National Treatment mandate.</a:t>
            </a:r>
          </a:p>
          <a:p>
            <a:pPr marL="731520" lvl="1" indent="-457200" algn="just">
              <a:buFont typeface="+mj-lt"/>
              <a:buAutoNum type="alphaLcParenR"/>
            </a:pPr>
            <a:r>
              <a:rPr lang="en-US" dirty="0" smtClean="0"/>
              <a:t>Curtailment  </a:t>
            </a:r>
            <a:r>
              <a:rPr lang="en-US" dirty="0"/>
              <a:t>of anti-dumping practices</a:t>
            </a:r>
          </a:p>
          <a:p>
            <a:pPr marL="731520" lvl="1" indent="-457200" algn="just">
              <a:buFont typeface="+mj-lt"/>
              <a:buAutoNum type="alphaLcParenR"/>
            </a:pPr>
            <a:r>
              <a:rPr lang="en-US" dirty="0" smtClean="0"/>
              <a:t>Abolish </a:t>
            </a:r>
            <a:r>
              <a:rPr lang="en-US" dirty="0"/>
              <a:t>export subsidies</a:t>
            </a:r>
          </a:p>
          <a:p>
            <a:pPr algn="just"/>
            <a:r>
              <a:rPr lang="en-US" dirty="0"/>
              <a:t>Slow progress in Doha </a:t>
            </a:r>
            <a:r>
              <a:rPr lang="en-US" dirty="0" err="1"/>
              <a:t>nagotiations</a:t>
            </a:r>
            <a:r>
              <a:rPr lang="en-US" dirty="0"/>
              <a:t> – Rift between Developed and Developing countries – Many key issues are not settled.</a:t>
            </a:r>
          </a:p>
          <a:p>
            <a:pPr algn="just"/>
            <a:r>
              <a:rPr lang="en-US" dirty="0"/>
              <a:t>Future of WTO: US threat to withdraw from WTO – Challenges to Global economic </a:t>
            </a:r>
            <a:r>
              <a:rPr lang="en-US" dirty="0" smtClean="0"/>
              <a:t>multilateralism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6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THANK YOU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50953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451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Contemporary trends: globalization and global governance</vt:lpstr>
      <vt:lpstr>Globalization and Global  Governance</vt:lpstr>
      <vt:lpstr>WTO Instruments</vt:lpstr>
      <vt:lpstr>WTO Violations and Disputes </vt:lpstr>
      <vt:lpstr>Reform of WTO system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trends: globalization and global governance</dc:title>
  <dc:creator>Ruchi</dc:creator>
  <cp:lastModifiedBy>Jyoti</cp:lastModifiedBy>
  <cp:revision>2</cp:revision>
  <dcterms:created xsi:type="dcterms:W3CDTF">2006-08-16T00:00:00Z</dcterms:created>
  <dcterms:modified xsi:type="dcterms:W3CDTF">2019-09-13T09:14:06Z</dcterms:modified>
</cp:coreProperties>
</file>